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83" r:id="rId3"/>
    <p:sldId id="259" r:id="rId4"/>
    <p:sldId id="260" r:id="rId5"/>
    <p:sldId id="261" r:id="rId6"/>
    <p:sldId id="288" r:id="rId7"/>
    <p:sldId id="284" r:id="rId8"/>
    <p:sldId id="289" r:id="rId9"/>
    <p:sldId id="290" r:id="rId10"/>
    <p:sldId id="274" r:id="rId11"/>
    <p:sldId id="277" r:id="rId12"/>
    <p:sldId id="297" r:id="rId13"/>
    <p:sldId id="263" r:id="rId14"/>
    <p:sldId id="291" r:id="rId15"/>
    <p:sldId id="292" r:id="rId16"/>
    <p:sldId id="301" r:id="rId17"/>
    <p:sldId id="30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0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94531" autoAdjust="0"/>
  </p:normalViewPr>
  <p:slideViewPr>
    <p:cSldViewPr snapToGrid="0">
      <p:cViewPr varScale="1">
        <p:scale>
          <a:sx n="84" d="100"/>
          <a:sy n="84" d="100"/>
        </p:scale>
        <p:origin x="216" y="6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878992-951D-4EDB-A507-A7E4B8772BD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4F428203-ED1A-48D8-AAB0-F7AF4FA27D16}">
      <dgm:prSet/>
      <dgm:spPr/>
      <dgm:t>
        <a:bodyPr/>
        <a:lstStyle/>
        <a:p>
          <a:r>
            <a:rPr lang="en-US" b="1" dirty="0"/>
            <a:t>1. A full RCN-UBE proposal</a:t>
          </a:r>
          <a:endParaRPr lang="en-US" dirty="0"/>
        </a:p>
      </dgm:t>
    </dgm:pt>
    <dgm:pt modelId="{E63DF2E0-C1FE-48E1-AD3E-A68C1538806E}" type="parTrans" cxnId="{E64F576F-DC28-4964-A8B0-69BEC42B3579}">
      <dgm:prSet/>
      <dgm:spPr/>
      <dgm:t>
        <a:bodyPr/>
        <a:lstStyle/>
        <a:p>
          <a:endParaRPr lang="en-US"/>
        </a:p>
      </dgm:t>
    </dgm:pt>
    <dgm:pt modelId="{25A04E5E-D878-45CD-967B-DDBA9606E26D}" type="sibTrans" cxnId="{E64F576F-DC28-4964-A8B0-69BEC42B3579}">
      <dgm:prSet/>
      <dgm:spPr/>
      <dgm:t>
        <a:bodyPr/>
        <a:lstStyle/>
        <a:p>
          <a:endParaRPr lang="en-US"/>
        </a:p>
      </dgm:t>
    </dgm:pt>
    <dgm:pt modelId="{9EF8D484-0E81-4CD7-ADFA-ADA9FCA6C458}">
      <dgm:prSet/>
      <dgm:spPr/>
      <dgm:t>
        <a:bodyPr/>
        <a:lstStyle/>
        <a:p>
          <a:r>
            <a:rPr lang="en-US" b="1" dirty="0"/>
            <a:t>2. A position/review paper</a:t>
          </a:r>
          <a:endParaRPr lang="en-US" dirty="0"/>
        </a:p>
      </dgm:t>
    </dgm:pt>
    <dgm:pt modelId="{1134B377-170C-4E01-A79D-6DC6E71E56DC}" type="parTrans" cxnId="{BAE0E3FA-723C-4AA7-8CF5-FBB885845060}">
      <dgm:prSet/>
      <dgm:spPr/>
      <dgm:t>
        <a:bodyPr/>
        <a:lstStyle/>
        <a:p>
          <a:endParaRPr lang="en-US"/>
        </a:p>
      </dgm:t>
    </dgm:pt>
    <dgm:pt modelId="{B9B9EACA-ADE2-47A9-90E7-EB4648431756}" type="sibTrans" cxnId="{BAE0E3FA-723C-4AA7-8CF5-FBB885845060}">
      <dgm:prSet/>
      <dgm:spPr/>
      <dgm:t>
        <a:bodyPr/>
        <a:lstStyle/>
        <a:p>
          <a:endParaRPr lang="en-US"/>
        </a:p>
      </dgm:t>
    </dgm:pt>
    <dgm:pt modelId="{EA658784-EC8F-4B14-9757-7DCC586EFC5D}">
      <dgm:prSet/>
      <dgm:spPr/>
      <dgm:t>
        <a:bodyPr/>
        <a:lstStyle/>
        <a:p>
          <a:r>
            <a:rPr lang="en-US" b="1" dirty="0"/>
            <a:t>3. “Train-the-Teachers” workshops</a:t>
          </a:r>
          <a:endParaRPr lang="en-US" dirty="0"/>
        </a:p>
      </dgm:t>
    </dgm:pt>
    <dgm:pt modelId="{4F63485B-FDAE-462A-90F2-4C7A61174BE1}" type="parTrans" cxnId="{00FEAE03-0631-4E11-8062-DD5A7097203F}">
      <dgm:prSet/>
      <dgm:spPr/>
      <dgm:t>
        <a:bodyPr/>
        <a:lstStyle/>
        <a:p>
          <a:endParaRPr lang="en-US"/>
        </a:p>
      </dgm:t>
    </dgm:pt>
    <dgm:pt modelId="{32F23877-C384-4AF2-9A3F-A914FB2C6CF8}" type="sibTrans" cxnId="{00FEAE03-0631-4E11-8062-DD5A7097203F}">
      <dgm:prSet/>
      <dgm:spPr/>
      <dgm:t>
        <a:bodyPr/>
        <a:lstStyle/>
        <a:p>
          <a:endParaRPr lang="en-US"/>
        </a:p>
      </dgm:t>
    </dgm:pt>
    <dgm:pt modelId="{5AB7146C-D01F-491A-8B15-1A92A9C84811}" type="pres">
      <dgm:prSet presAssocID="{C7878992-951D-4EDB-A507-A7E4B8772BDF}" presName="root" presStyleCnt="0">
        <dgm:presLayoutVars>
          <dgm:dir/>
          <dgm:resizeHandles val="exact"/>
        </dgm:presLayoutVars>
      </dgm:prSet>
      <dgm:spPr/>
    </dgm:pt>
    <dgm:pt modelId="{2CE5B958-7DD9-4019-9489-F2099B41F65C}" type="pres">
      <dgm:prSet presAssocID="{4F428203-ED1A-48D8-AAB0-F7AF4FA27D16}" presName="compNode" presStyleCnt="0"/>
      <dgm:spPr/>
    </dgm:pt>
    <dgm:pt modelId="{3CF1771E-BB05-43DD-A0BE-7001D241BCC5}" type="pres">
      <dgm:prSet presAssocID="{4F428203-ED1A-48D8-AAB0-F7AF4FA27D16}" presName="bgRect" presStyleLbl="bgShp" presStyleIdx="0" presStyleCnt="3"/>
      <dgm:spPr/>
    </dgm:pt>
    <dgm:pt modelId="{7B49FFB7-9329-403F-96D1-6B8C4FFB0AF0}" type="pres">
      <dgm:prSet presAssocID="{4F428203-ED1A-48D8-AAB0-F7AF4FA27D16}" presName="iconRect" presStyleLbl="node1" presStyleIdx="0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FAD9A1E2-6EAB-45C7-BF59-79FDE7D1BE9A}" type="pres">
      <dgm:prSet presAssocID="{4F428203-ED1A-48D8-AAB0-F7AF4FA27D16}" presName="spaceRect" presStyleCnt="0"/>
      <dgm:spPr/>
    </dgm:pt>
    <dgm:pt modelId="{18590378-D121-4479-B93B-BAA37A7EA8BB}" type="pres">
      <dgm:prSet presAssocID="{4F428203-ED1A-48D8-AAB0-F7AF4FA27D16}" presName="parTx" presStyleLbl="revTx" presStyleIdx="0" presStyleCnt="3">
        <dgm:presLayoutVars>
          <dgm:chMax val="0"/>
          <dgm:chPref val="0"/>
        </dgm:presLayoutVars>
      </dgm:prSet>
      <dgm:spPr/>
    </dgm:pt>
    <dgm:pt modelId="{27ED426C-472A-4D7D-8DA8-BEE4BDADFE0C}" type="pres">
      <dgm:prSet presAssocID="{25A04E5E-D878-45CD-967B-DDBA9606E26D}" presName="sibTrans" presStyleCnt="0"/>
      <dgm:spPr/>
    </dgm:pt>
    <dgm:pt modelId="{171D71FC-C553-46C0-90CE-0E30DBD79B78}" type="pres">
      <dgm:prSet presAssocID="{9EF8D484-0E81-4CD7-ADFA-ADA9FCA6C458}" presName="compNode" presStyleCnt="0"/>
      <dgm:spPr/>
    </dgm:pt>
    <dgm:pt modelId="{728731A1-0A8B-47B2-887F-8E024C8AE2C7}" type="pres">
      <dgm:prSet presAssocID="{9EF8D484-0E81-4CD7-ADFA-ADA9FCA6C458}" presName="bgRect" presStyleLbl="bgShp" presStyleIdx="1" presStyleCnt="3"/>
      <dgm:spPr/>
    </dgm:pt>
    <dgm:pt modelId="{6240C8C5-E012-44B7-8415-6E2F2304B625}" type="pres">
      <dgm:prSet presAssocID="{9EF8D484-0E81-4CD7-ADFA-ADA9FCA6C458}" presName="iconRect" presStyleLbl="node1" presStyleIdx="1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837BB674-11C6-40C3-BA77-36AC60C7D546}" type="pres">
      <dgm:prSet presAssocID="{9EF8D484-0E81-4CD7-ADFA-ADA9FCA6C458}" presName="spaceRect" presStyleCnt="0"/>
      <dgm:spPr/>
    </dgm:pt>
    <dgm:pt modelId="{EEB856D1-8539-4B99-A139-CA5D8DCF673E}" type="pres">
      <dgm:prSet presAssocID="{9EF8D484-0E81-4CD7-ADFA-ADA9FCA6C458}" presName="parTx" presStyleLbl="revTx" presStyleIdx="1" presStyleCnt="3">
        <dgm:presLayoutVars>
          <dgm:chMax val="0"/>
          <dgm:chPref val="0"/>
        </dgm:presLayoutVars>
      </dgm:prSet>
      <dgm:spPr/>
    </dgm:pt>
    <dgm:pt modelId="{FC861C41-C0DB-4F85-9FAF-27DB8336964C}" type="pres">
      <dgm:prSet presAssocID="{B9B9EACA-ADE2-47A9-90E7-EB4648431756}" presName="sibTrans" presStyleCnt="0"/>
      <dgm:spPr/>
    </dgm:pt>
    <dgm:pt modelId="{DB038264-E584-4F31-9143-B5073FA14991}" type="pres">
      <dgm:prSet presAssocID="{EA658784-EC8F-4B14-9757-7DCC586EFC5D}" presName="compNode" presStyleCnt="0"/>
      <dgm:spPr/>
    </dgm:pt>
    <dgm:pt modelId="{8BE4C0C9-1A68-4572-968F-04446F72897D}" type="pres">
      <dgm:prSet presAssocID="{EA658784-EC8F-4B14-9757-7DCC586EFC5D}" presName="bgRect" presStyleLbl="bgShp" presStyleIdx="2" presStyleCnt="3"/>
      <dgm:spPr/>
    </dgm:pt>
    <dgm:pt modelId="{57013593-5309-4FBD-8D68-4B1EAB9C7E3B}" type="pres">
      <dgm:prSet presAssocID="{EA658784-EC8F-4B14-9757-7DCC586EFC5D}" presName="iconRect" presStyleLbl="nod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EBC83018-F86C-448C-84AC-AB47204787F0}" type="pres">
      <dgm:prSet presAssocID="{EA658784-EC8F-4B14-9757-7DCC586EFC5D}" presName="spaceRect" presStyleCnt="0"/>
      <dgm:spPr/>
    </dgm:pt>
    <dgm:pt modelId="{8F766793-6BEE-4CF4-8E5E-B7850D124919}" type="pres">
      <dgm:prSet presAssocID="{EA658784-EC8F-4B14-9757-7DCC586EFC5D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00FEAE03-0631-4E11-8062-DD5A7097203F}" srcId="{C7878992-951D-4EDB-A507-A7E4B8772BDF}" destId="{EA658784-EC8F-4B14-9757-7DCC586EFC5D}" srcOrd="2" destOrd="0" parTransId="{4F63485B-FDAE-462A-90F2-4C7A61174BE1}" sibTransId="{32F23877-C384-4AF2-9A3F-A914FB2C6CF8}"/>
    <dgm:cxn modelId="{C701F066-8303-4E21-AC1F-0AE7DD53D15B}" type="presOf" srcId="{9EF8D484-0E81-4CD7-ADFA-ADA9FCA6C458}" destId="{EEB856D1-8539-4B99-A139-CA5D8DCF673E}" srcOrd="0" destOrd="0" presId="urn:microsoft.com/office/officeart/2018/2/layout/IconVerticalSolidList"/>
    <dgm:cxn modelId="{E64F576F-DC28-4964-A8B0-69BEC42B3579}" srcId="{C7878992-951D-4EDB-A507-A7E4B8772BDF}" destId="{4F428203-ED1A-48D8-AAB0-F7AF4FA27D16}" srcOrd="0" destOrd="0" parTransId="{E63DF2E0-C1FE-48E1-AD3E-A68C1538806E}" sibTransId="{25A04E5E-D878-45CD-967B-DDBA9606E26D}"/>
    <dgm:cxn modelId="{216E9E89-2E13-4F62-BEFE-4837A2FF8D27}" type="presOf" srcId="{C7878992-951D-4EDB-A507-A7E4B8772BDF}" destId="{5AB7146C-D01F-491A-8B15-1A92A9C84811}" srcOrd="0" destOrd="0" presId="urn:microsoft.com/office/officeart/2018/2/layout/IconVerticalSolidList"/>
    <dgm:cxn modelId="{F93270A9-03FC-43D4-9260-475C0C7792BA}" type="presOf" srcId="{4F428203-ED1A-48D8-AAB0-F7AF4FA27D16}" destId="{18590378-D121-4479-B93B-BAA37A7EA8BB}" srcOrd="0" destOrd="0" presId="urn:microsoft.com/office/officeart/2018/2/layout/IconVerticalSolidList"/>
    <dgm:cxn modelId="{D02DDBAF-0A28-44A3-A016-31A6B931F5C6}" type="presOf" srcId="{EA658784-EC8F-4B14-9757-7DCC586EFC5D}" destId="{8F766793-6BEE-4CF4-8E5E-B7850D124919}" srcOrd="0" destOrd="0" presId="urn:microsoft.com/office/officeart/2018/2/layout/IconVerticalSolidList"/>
    <dgm:cxn modelId="{BAE0E3FA-723C-4AA7-8CF5-FBB885845060}" srcId="{C7878992-951D-4EDB-A507-A7E4B8772BDF}" destId="{9EF8D484-0E81-4CD7-ADFA-ADA9FCA6C458}" srcOrd="1" destOrd="0" parTransId="{1134B377-170C-4E01-A79D-6DC6E71E56DC}" sibTransId="{B9B9EACA-ADE2-47A9-90E7-EB4648431756}"/>
    <dgm:cxn modelId="{715FEBD2-230A-4449-89B6-EDCBB4E99EEE}" type="presParOf" srcId="{5AB7146C-D01F-491A-8B15-1A92A9C84811}" destId="{2CE5B958-7DD9-4019-9489-F2099B41F65C}" srcOrd="0" destOrd="0" presId="urn:microsoft.com/office/officeart/2018/2/layout/IconVerticalSolidList"/>
    <dgm:cxn modelId="{FD79FCE8-AD8C-4B9D-91EF-BC1C2561A289}" type="presParOf" srcId="{2CE5B958-7DD9-4019-9489-F2099B41F65C}" destId="{3CF1771E-BB05-43DD-A0BE-7001D241BCC5}" srcOrd="0" destOrd="0" presId="urn:microsoft.com/office/officeart/2018/2/layout/IconVerticalSolidList"/>
    <dgm:cxn modelId="{6B25DF0F-E94B-4985-93BF-BA4352F5F27A}" type="presParOf" srcId="{2CE5B958-7DD9-4019-9489-F2099B41F65C}" destId="{7B49FFB7-9329-403F-96D1-6B8C4FFB0AF0}" srcOrd="1" destOrd="0" presId="urn:microsoft.com/office/officeart/2018/2/layout/IconVerticalSolidList"/>
    <dgm:cxn modelId="{8F0FEEE2-0FB0-4303-B1E9-1E34BAF93FF8}" type="presParOf" srcId="{2CE5B958-7DD9-4019-9489-F2099B41F65C}" destId="{FAD9A1E2-6EAB-45C7-BF59-79FDE7D1BE9A}" srcOrd="2" destOrd="0" presId="urn:microsoft.com/office/officeart/2018/2/layout/IconVerticalSolidList"/>
    <dgm:cxn modelId="{2B6B0E2A-CE7B-441D-A925-F898F74A721D}" type="presParOf" srcId="{2CE5B958-7DD9-4019-9489-F2099B41F65C}" destId="{18590378-D121-4479-B93B-BAA37A7EA8BB}" srcOrd="3" destOrd="0" presId="urn:microsoft.com/office/officeart/2018/2/layout/IconVerticalSolidList"/>
    <dgm:cxn modelId="{2AA6B323-7AD6-4CDB-A701-7B9CB5D56212}" type="presParOf" srcId="{5AB7146C-D01F-491A-8B15-1A92A9C84811}" destId="{27ED426C-472A-4D7D-8DA8-BEE4BDADFE0C}" srcOrd="1" destOrd="0" presId="urn:microsoft.com/office/officeart/2018/2/layout/IconVerticalSolidList"/>
    <dgm:cxn modelId="{202EB34C-60F6-4938-82AA-9546A4AF58AC}" type="presParOf" srcId="{5AB7146C-D01F-491A-8B15-1A92A9C84811}" destId="{171D71FC-C553-46C0-90CE-0E30DBD79B78}" srcOrd="2" destOrd="0" presId="urn:microsoft.com/office/officeart/2018/2/layout/IconVerticalSolidList"/>
    <dgm:cxn modelId="{14A56C85-35A7-4CB3-B1A2-5038F18660E1}" type="presParOf" srcId="{171D71FC-C553-46C0-90CE-0E30DBD79B78}" destId="{728731A1-0A8B-47B2-887F-8E024C8AE2C7}" srcOrd="0" destOrd="0" presId="urn:microsoft.com/office/officeart/2018/2/layout/IconVerticalSolidList"/>
    <dgm:cxn modelId="{CC097826-C7D5-4A5D-970E-2A30BDAC42E5}" type="presParOf" srcId="{171D71FC-C553-46C0-90CE-0E30DBD79B78}" destId="{6240C8C5-E012-44B7-8415-6E2F2304B625}" srcOrd="1" destOrd="0" presId="urn:microsoft.com/office/officeart/2018/2/layout/IconVerticalSolidList"/>
    <dgm:cxn modelId="{187E14E7-7CF8-4BA3-A8B3-B91968F47BC7}" type="presParOf" srcId="{171D71FC-C553-46C0-90CE-0E30DBD79B78}" destId="{837BB674-11C6-40C3-BA77-36AC60C7D546}" srcOrd="2" destOrd="0" presId="urn:microsoft.com/office/officeart/2018/2/layout/IconVerticalSolidList"/>
    <dgm:cxn modelId="{1F0DB68F-1A29-4360-B6A0-BB7E899435B0}" type="presParOf" srcId="{171D71FC-C553-46C0-90CE-0E30DBD79B78}" destId="{EEB856D1-8539-4B99-A139-CA5D8DCF673E}" srcOrd="3" destOrd="0" presId="urn:microsoft.com/office/officeart/2018/2/layout/IconVerticalSolidList"/>
    <dgm:cxn modelId="{C6D30BF2-83C5-4F16-A4FE-D4804742F602}" type="presParOf" srcId="{5AB7146C-D01F-491A-8B15-1A92A9C84811}" destId="{FC861C41-C0DB-4F85-9FAF-27DB8336964C}" srcOrd="3" destOrd="0" presId="urn:microsoft.com/office/officeart/2018/2/layout/IconVerticalSolidList"/>
    <dgm:cxn modelId="{BD16D11B-B795-4BC5-A4E6-44379F6E5F0E}" type="presParOf" srcId="{5AB7146C-D01F-491A-8B15-1A92A9C84811}" destId="{DB038264-E584-4F31-9143-B5073FA14991}" srcOrd="4" destOrd="0" presId="urn:microsoft.com/office/officeart/2018/2/layout/IconVerticalSolidList"/>
    <dgm:cxn modelId="{8C5D5478-C0AA-4295-8CA6-1550C0D79845}" type="presParOf" srcId="{DB038264-E584-4F31-9143-B5073FA14991}" destId="{8BE4C0C9-1A68-4572-968F-04446F72897D}" srcOrd="0" destOrd="0" presId="urn:microsoft.com/office/officeart/2018/2/layout/IconVerticalSolidList"/>
    <dgm:cxn modelId="{0AB3579C-4647-42FA-BFD5-896E92EC5F3C}" type="presParOf" srcId="{DB038264-E584-4F31-9143-B5073FA14991}" destId="{57013593-5309-4FBD-8D68-4B1EAB9C7E3B}" srcOrd="1" destOrd="0" presId="urn:microsoft.com/office/officeart/2018/2/layout/IconVerticalSolidList"/>
    <dgm:cxn modelId="{520362A7-924F-4DA4-B7C7-DAF3EA781EF1}" type="presParOf" srcId="{DB038264-E584-4F31-9143-B5073FA14991}" destId="{EBC83018-F86C-448C-84AC-AB47204787F0}" srcOrd="2" destOrd="0" presId="urn:microsoft.com/office/officeart/2018/2/layout/IconVerticalSolidList"/>
    <dgm:cxn modelId="{8E63DC0C-3CF1-4B9F-9692-B073340C8DE5}" type="presParOf" srcId="{DB038264-E584-4F31-9143-B5073FA14991}" destId="{8F766793-6BEE-4CF4-8E5E-B7850D12491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F1771E-BB05-43DD-A0BE-7001D241BCC5}">
      <dsp:nvSpPr>
        <dsp:cNvPr id="0" name=""/>
        <dsp:cNvSpPr/>
      </dsp:nvSpPr>
      <dsp:spPr>
        <a:xfrm>
          <a:off x="0" y="449"/>
          <a:ext cx="6720840" cy="10524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49FFB7-9329-403F-96D1-6B8C4FFB0AF0}">
      <dsp:nvSpPr>
        <dsp:cNvPr id="0" name=""/>
        <dsp:cNvSpPr/>
      </dsp:nvSpPr>
      <dsp:spPr>
        <a:xfrm>
          <a:off x="318371" y="237254"/>
          <a:ext cx="578856" cy="578856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590378-D121-4479-B93B-BAA37A7EA8BB}">
      <dsp:nvSpPr>
        <dsp:cNvPr id="0" name=""/>
        <dsp:cNvSpPr/>
      </dsp:nvSpPr>
      <dsp:spPr>
        <a:xfrm>
          <a:off x="1215598" y="449"/>
          <a:ext cx="5505241" cy="1052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386" tIns="111386" rIns="111386" bIns="1113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1. A full RCN-UBE proposal</a:t>
          </a:r>
          <a:endParaRPr lang="en-US" sz="2500" kern="1200" dirty="0"/>
        </a:p>
      </dsp:txBody>
      <dsp:txXfrm>
        <a:off x="1215598" y="449"/>
        <a:ext cx="5505241" cy="1052466"/>
      </dsp:txXfrm>
    </dsp:sp>
    <dsp:sp modelId="{728731A1-0A8B-47B2-887F-8E024C8AE2C7}">
      <dsp:nvSpPr>
        <dsp:cNvPr id="0" name=""/>
        <dsp:cNvSpPr/>
      </dsp:nvSpPr>
      <dsp:spPr>
        <a:xfrm>
          <a:off x="0" y="1316032"/>
          <a:ext cx="6720840" cy="10524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40C8C5-E012-44B7-8415-6E2F2304B625}">
      <dsp:nvSpPr>
        <dsp:cNvPr id="0" name=""/>
        <dsp:cNvSpPr/>
      </dsp:nvSpPr>
      <dsp:spPr>
        <a:xfrm>
          <a:off x="318371" y="1552837"/>
          <a:ext cx="578856" cy="5788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B856D1-8539-4B99-A139-CA5D8DCF673E}">
      <dsp:nvSpPr>
        <dsp:cNvPr id="0" name=""/>
        <dsp:cNvSpPr/>
      </dsp:nvSpPr>
      <dsp:spPr>
        <a:xfrm>
          <a:off x="1215598" y="1316032"/>
          <a:ext cx="5505241" cy="1052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386" tIns="111386" rIns="111386" bIns="1113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2. A position/review paper</a:t>
          </a:r>
          <a:endParaRPr lang="en-US" sz="2500" kern="1200" dirty="0"/>
        </a:p>
      </dsp:txBody>
      <dsp:txXfrm>
        <a:off x="1215598" y="1316032"/>
        <a:ext cx="5505241" cy="1052466"/>
      </dsp:txXfrm>
    </dsp:sp>
    <dsp:sp modelId="{8BE4C0C9-1A68-4572-968F-04446F72897D}">
      <dsp:nvSpPr>
        <dsp:cNvPr id="0" name=""/>
        <dsp:cNvSpPr/>
      </dsp:nvSpPr>
      <dsp:spPr>
        <a:xfrm>
          <a:off x="0" y="2631615"/>
          <a:ext cx="6720840" cy="105246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013593-5309-4FBD-8D68-4B1EAB9C7E3B}">
      <dsp:nvSpPr>
        <dsp:cNvPr id="0" name=""/>
        <dsp:cNvSpPr/>
      </dsp:nvSpPr>
      <dsp:spPr>
        <a:xfrm>
          <a:off x="318371" y="2868419"/>
          <a:ext cx="578856" cy="5788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766793-6BEE-4CF4-8E5E-B7850D124919}">
      <dsp:nvSpPr>
        <dsp:cNvPr id="0" name=""/>
        <dsp:cNvSpPr/>
      </dsp:nvSpPr>
      <dsp:spPr>
        <a:xfrm>
          <a:off x="1215598" y="2631615"/>
          <a:ext cx="5505241" cy="10524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1386" tIns="111386" rIns="111386" bIns="111386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3. “Train-the-Teachers” workshops</a:t>
          </a:r>
          <a:endParaRPr lang="en-US" sz="2500" kern="1200" dirty="0"/>
        </a:p>
      </dsp:txBody>
      <dsp:txXfrm>
        <a:off x="1215598" y="2631615"/>
        <a:ext cx="5505241" cy="10524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15302-4FB0-4B9A-B6E0-2280B74D0B94}" type="datetimeFigureOut">
              <a:rPr lang="en-US" smtClean="0"/>
              <a:t>8/10/19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A2834E-E9FD-4436-901E-BB728ADE37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69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99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1124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747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765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A2834E-E9FD-4436-901E-BB728ADE371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3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82DD4-4E48-404D-B915-AB3D5C4562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1BE24-8A9F-4671-8FA4-87B2997DF0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E6389-6663-428E-A2FB-DF94BF3D1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300B51-4DF0-4DE5-BCBD-D7BD8E5B3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F2C3C-A4E7-4CAE-8525-CE1E1FBF6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174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83FF4-DCA7-4967-8F18-85BB16D9D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EB636-5C9D-45A1-8844-3976087D9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5BCFC-34A6-46C8-AC16-FAAA17359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7F2555-6AC0-48E4-B0FE-A9E8C109E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2FA15-DCD7-445F-81EF-4EF143F6D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691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DE6A35-C8E3-4C02-B280-6A71650F1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32CE56-97CB-42E6-99F4-4792787238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3B70B-DD49-4925-ACA8-61E704739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1E37E-85FA-4AFF-8C50-A188D0AB5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B024E-3D24-4D35-AE78-D0BBF095D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92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E1912-B6F9-4D80-B8BC-7599A1ED4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516D32-1113-4C78-B941-7A9B92E67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001888-A9CA-480A-B35A-D1871ADD0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F69D7-28BF-4D12-A9EE-E6F673BF5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F763D-7798-4419-B2DC-7F1C8B093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76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903B5-F7D3-4E14-B4A3-C508607E4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215EEF-E418-4015-8BEA-EA5DF41072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18AF09-6BB4-46E2-A1F9-1224FA482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F78EC-E63C-4A27-BCA9-DA0B251B0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8EC779-450B-4F58-915B-5719121AC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572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0D1B3-EF72-468A-BC8F-02A32FD489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579D-78DA-444C-896C-0138008FD5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3CB2B2-AB44-43CF-8F25-E60634E23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DB776D-7BB3-4C6E-848F-55FFF068E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F62BD0-F4D3-4EE3-B3D9-D2C52A6C7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4CF470-A541-49FC-898B-6DB4A46DCC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146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FB02B-D35C-4789-8B7F-F969AFDDE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66C12-7395-46D3-88EC-4E860B27E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821823-838B-437B-BE0B-A8331A92CE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D529C0-D105-4469-A29D-91086BD512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124A5C-AEC5-446A-B824-AD64BAFA3D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954116-503C-4E05-9C2D-C254BC70A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F1714D-DF82-457D-AF81-F63780E0A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7E0D6B-172D-4747-A5DC-776755A78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820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8C59D-A166-441F-9BD8-E58B99DE1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F09FA4-A120-433F-A7CE-47B5AD23C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2705E6-D3D9-4E77-9E1F-A09CF9739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91B413-5F3A-4FA7-845E-60B4F77CC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54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93318D-E316-4E87-9B24-61CCAFF4A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C83308-7D8E-406E-8101-20438AE0F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CBA924-24D4-4D77-8E81-4D742249D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714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672A9-D7B3-4261-A164-C889395BE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95E69-5D32-4564-9D35-B03FF1E3C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EC765B-13C7-48D9-AD49-688CFFA0B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EF072A-97B8-4CB2-AF3E-F8EF794A4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D6620-4323-42FB-8105-DEB42068F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F5D1C-CB7A-49A9-9009-5FF97BC5AF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80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DB7B2-D647-4786-B31D-A2120BE66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256113-C189-4927-994B-C686CE7592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FFB6CD-29B0-41BF-8EA7-3EFD5A923E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C5B8DF-FEA5-4822-B794-ED1C672AC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6C7CA-B572-4BE1-A919-726DC9F46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B8E6A5-8A2D-409D-A091-020F94123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50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EE559D-A9A7-4E0F-B3C4-06C369895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C8484F-5763-4CFE-8EEB-2F885FBE7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7B230-B3F3-4E3D-80B0-6658C5E4BD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A0256-0CB1-479B-B787-E0A4642C31AE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7393E-C692-452D-8D96-2440EDD2B8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0B317-9BF8-4DFA-A7D2-26E100665B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5D3AEB-7EA8-4213-831D-8FFC4B184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91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752430-B4BE-4A71-8EF0-AB0F2B1BB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26895" y="722631"/>
            <a:ext cx="5865105" cy="2889114"/>
          </a:xfrm>
        </p:spPr>
        <p:txBody>
          <a:bodyPr anchor="b">
            <a:no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Bringing computational data science to your undergraduate ecology classroom</a:t>
            </a:r>
            <a:br>
              <a:rPr lang="en-US" sz="4400" b="1" dirty="0">
                <a:solidFill>
                  <a:schemeClr val="bg1"/>
                </a:solidFill>
              </a:rPr>
            </a:br>
            <a:endParaRPr lang="en-US" sz="4400" b="1" dirty="0">
              <a:solidFill>
                <a:schemeClr val="bg1"/>
              </a:solidFill>
            </a:endParaRP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6A436BC9-2B47-46C3-A6E7-13ED735DB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4113" y="831326"/>
            <a:ext cx="5013788" cy="3371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9392F9A-92F4-4177-BE55-D9C3A16B953F}"/>
              </a:ext>
            </a:extLst>
          </p:cNvPr>
          <p:cNvSpPr/>
          <p:nvPr/>
        </p:nvSpPr>
        <p:spPr>
          <a:xfrm>
            <a:off x="5999297" y="4022340"/>
            <a:ext cx="5840893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August 11, 2019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Ecological Society of America Meeting</a:t>
            </a:r>
          </a:p>
          <a:p>
            <a:pPr algn="ctr"/>
            <a:r>
              <a:rPr lang="en-US" sz="2800" b="1" dirty="0">
                <a:solidFill>
                  <a:schemeClr val="bg1"/>
                </a:solidFill>
              </a:rPr>
              <a:t>Louisville, KY, USA</a:t>
            </a:r>
            <a:endParaRPr lang="en-US" sz="2800" dirty="0"/>
          </a:p>
        </p:txBody>
      </p:sp>
      <p:pic>
        <p:nvPicPr>
          <p:cNvPr id="6" name="Picture 6" descr="Image result for nsf logo transparent background">
            <a:extLst>
              <a:ext uri="{FF2B5EF4-FFF2-40B4-BE49-F238E27FC236}">
                <a16:creationId xmlns:a16="http://schemas.microsoft.com/office/drawing/2014/main" id="{395CA061-7579-4914-8328-33D66F14A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789" y="5401119"/>
            <a:ext cx="1170401" cy="117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4101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0" y="1314506"/>
            <a:ext cx="9431469" cy="1325563"/>
          </a:xfrm>
        </p:spPr>
        <p:txBody>
          <a:bodyPr>
            <a:normAutofit/>
          </a:bodyPr>
          <a:lstStyle/>
          <a:p>
            <a:r>
              <a:rPr lang="en-US" sz="3700" dirty="0"/>
              <a:t>BEDE Network Research Coordination Network in Undergraduate Biology Education - Incubator</a:t>
            </a:r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C30579C7-E3F9-DD42-BF03-597901683B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657359"/>
              </p:ext>
            </p:extLst>
          </p:nvPr>
        </p:nvGraphicFramePr>
        <p:xfrm>
          <a:off x="1325880" y="2899149"/>
          <a:ext cx="6720840" cy="36845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4C94578E-60E1-7C46-84C5-C67E6C311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Image result for nsf logo transparent background">
            <a:extLst>
              <a:ext uri="{FF2B5EF4-FFF2-40B4-BE49-F238E27FC236}">
                <a16:creationId xmlns:a16="http://schemas.microsoft.com/office/drawing/2014/main" id="{66ACE0FB-7C7D-B945-9970-FF402FBA3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66" y="5457757"/>
            <a:ext cx="1170401" cy="117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6966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dirty="0"/>
              <a:t>Welcome to the first BEDE Network “Train the teachers” workshop!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3277371"/>
            <a:ext cx="6444429" cy="2438546"/>
          </a:xfrm>
        </p:spPr>
        <p:txBody>
          <a:bodyPr>
            <a:noAutofit/>
          </a:bodyPr>
          <a:lstStyle/>
          <a:p>
            <a:r>
              <a:rPr lang="en-US" sz="3200" dirty="0"/>
              <a:t>You are invited to participate in the BEDE Network in the Future</a:t>
            </a:r>
          </a:p>
          <a:p>
            <a:r>
              <a:rPr lang="en-US" sz="3200" dirty="0"/>
              <a:t>Please provide feedback both during the workshop and and afterward</a:t>
            </a:r>
            <a:endParaRPr lang="en-US" sz="3200" b="1" dirty="0"/>
          </a:p>
          <a:p>
            <a:pPr marL="0" indent="0">
              <a:buNone/>
            </a:pPr>
            <a:br>
              <a:rPr lang="en-US" sz="3200" dirty="0"/>
            </a:br>
            <a:endParaRPr lang="en-US" sz="3200" dirty="0"/>
          </a:p>
        </p:txBody>
      </p:sp>
      <p:sp>
        <p:nvSpPr>
          <p:cNvPr id="71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3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1026" name="Picture 2" descr="Annual Meeting vector logo shows a city on the left and a bridge reaching to a clump of trees over a river on the right side. The Letters ESA 2019 Louisville are printed below.">
            <a:extLst>
              <a:ext uri="{FF2B5EF4-FFF2-40B4-BE49-F238E27FC236}">
                <a16:creationId xmlns:a16="http://schemas.microsoft.com/office/drawing/2014/main" id="{AEF3C8A5-9129-4C42-8C5E-5E1954292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793480" y="2306796"/>
            <a:ext cx="2148840" cy="3069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8785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52430-B4BE-4A71-8EF0-AB0F2B1BBA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67901" y="631191"/>
            <a:ext cx="6672290" cy="3239769"/>
          </a:xfrm>
        </p:spPr>
        <p:txBody>
          <a:bodyPr anchor="b">
            <a:noAutofit/>
          </a:bodyPr>
          <a:lstStyle/>
          <a:p>
            <a:r>
              <a:rPr lang="en-US" sz="3200" dirty="0"/>
              <a:t>BEDE Network will empower undergraduate instructors in biology and environmental science by providing both training opportunities and an inclusive and supportive community of colleagues with expertise in data science. </a:t>
            </a:r>
            <a:endParaRPr lang="en-US" sz="3200" b="1" dirty="0"/>
          </a:p>
        </p:txBody>
      </p:sp>
      <p:pic>
        <p:nvPicPr>
          <p:cNvPr id="1026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6A436BC9-2B47-46C3-A6E7-13ED735DB6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4113" y="0"/>
            <a:ext cx="5013788" cy="3371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Image result for nsf logo transparent background">
            <a:extLst>
              <a:ext uri="{FF2B5EF4-FFF2-40B4-BE49-F238E27FC236}">
                <a16:creationId xmlns:a16="http://schemas.microsoft.com/office/drawing/2014/main" id="{395CA061-7579-4914-8328-33D66F14A8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9789" y="5401119"/>
            <a:ext cx="1170401" cy="117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E142623-CEB5-6346-9662-093BDCC682D2}"/>
              </a:ext>
            </a:extLst>
          </p:cNvPr>
          <p:cNvSpPr txBox="1"/>
          <p:nvPr/>
        </p:nvSpPr>
        <p:spPr>
          <a:xfrm>
            <a:off x="960120" y="5334000"/>
            <a:ext cx="84486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i="1" dirty="0"/>
              <a:t>Empowerment precedes experience</a:t>
            </a:r>
          </a:p>
        </p:txBody>
      </p:sp>
    </p:spTree>
    <p:extLst>
      <p:ext uri="{BB962C8B-B14F-4D97-AF65-F5344CB8AC3E}">
        <p14:creationId xmlns:p14="http://schemas.microsoft.com/office/powerpoint/2010/main" val="111442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8" y="463138"/>
            <a:ext cx="10699668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843148" y="1122362"/>
            <a:ext cx="10699668" cy="317531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So how should we actually teach computational data science to our students in biology and environmental science?</a:t>
            </a:r>
          </a:p>
        </p:txBody>
      </p:sp>
    </p:spTree>
    <p:extLst>
      <p:ext uri="{BB962C8B-B14F-4D97-AF65-F5344CB8AC3E}">
        <p14:creationId xmlns:p14="http://schemas.microsoft.com/office/powerpoint/2010/main" val="24677754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7" y="463138"/>
            <a:ext cx="7193121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843147" y="843148"/>
            <a:ext cx="7193120" cy="1056958"/>
          </a:xfrm>
        </p:spPr>
        <p:txBody>
          <a:bodyPr>
            <a:normAutofit/>
          </a:bodyPr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Backwards Design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869" y="0"/>
            <a:ext cx="4318581" cy="6858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4AFE41-0C70-D14D-8C71-CDA9588CF734}"/>
              </a:ext>
            </a:extLst>
          </p:cNvPr>
          <p:cNvSpPr txBox="1">
            <a:spLocks/>
          </p:cNvSpPr>
          <p:nvPr/>
        </p:nvSpPr>
        <p:spPr>
          <a:xfrm>
            <a:off x="843147" y="2042161"/>
            <a:ext cx="7221200" cy="439589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/>
              <a:t>Identify desired learning outcomes</a:t>
            </a:r>
            <a:r>
              <a:rPr lang="en-US" sz="3600" dirty="0"/>
              <a:t> – what do you want students to learn?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/>
              <a:t>Determine acceptable evidence</a:t>
            </a:r>
            <a:r>
              <a:rPr lang="en-US" sz="3600" dirty="0"/>
              <a:t> – How will you assess whether they are learning?</a:t>
            </a:r>
          </a:p>
          <a:p>
            <a:pPr marL="514350" indent="-514350" algn="l">
              <a:lnSpc>
                <a:spcPct val="100000"/>
              </a:lnSpc>
              <a:buFont typeface="+mj-lt"/>
              <a:buAutoNum type="arabicPeriod"/>
            </a:pPr>
            <a:r>
              <a:rPr lang="en-US" sz="3600" b="1" dirty="0"/>
              <a:t>Plan activities and instructional resources</a:t>
            </a:r>
            <a:r>
              <a:rPr lang="en-US" sz="3600" dirty="0"/>
              <a:t> – What will you and the students need for students to learn?</a:t>
            </a:r>
          </a:p>
          <a:p>
            <a:pPr marL="514350" indent="-514350" algn="l">
              <a:buFont typeface="+mj-lt"/>
              <a:buAutoNum type="arabicPeriod"/>
            </a:pP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DA674A-9ACF-0F4C-B2CB-F20C2D3962DD}"/>
              </a:ext>
            </a:extLst>
          </p:cNvPr>
          <p:cNvSpPr txBox="1"/>
          <p:nvPr/>
        </p:nvSpPr>
        <p:spPr>
          <a:xfrm>
            <a:off x="30480" y="6461760"/>
            <a:ext cx="528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Wiggens</a:t>
            </a:r>
            <a:r>
              <a:rPr lang="en-US" dirty="0"/>
              <a:t> and </a:t>
            </a:r>
            <a:r>
              <a:rPr lang="en-US" dirty="0" err="1"/>
              <a:t>McTighe</a:t>
            </a:r>
            <a:r>
              <a:rPr lang="en-US" dirty="0"/>
              <a:t>, 2005, </a:t>
            </a:r>
            <a:r>
              <a:rPr lang="en-US" i="1" dirty="0"/>
              <a:t>Understanding by Design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073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7" y="463138"/>
            <a:ext cx="7193121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869" y="0"/>
            <a:ext cx="4318581" cy="6858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4AFE41-0C70-D14D-8C71-CDA9588CF734}"/>
              </a:ext>
            </a:extLst>
          </p:cNvPr>
          <p:cNvSpPr txBox="1">
            <a:spLocks/>
          </p:cNvSpPr>
          <p:nvPr/>
        </p:nvSpPr>
        <p:spPr>
          <a:xfrm>
            <a:off x="843147" y="1127761"/>
            <a:ext cx="7221200" cy="1188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3600" b="1" dirty="0"/>
              <a:t>Identify desired learning outcomes</a:t>
            </a: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3111C1-020B-994C-B031-9ECFC4F72EA0}"/>
              </a:ext>
            </a:extLst>
          </p:cNvPr>
          <p:cNvSpPr txBox="1"/>
          <p:nvPr/>
        </p:nvSpPr>
        <p:spPr>
          <a:xfrm>
            <a:off x="243522" y="1892506"/>
            <a:ext cx="823997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Workshop participants should be able to:</a:t>
            </a:r>
          </a:p>
          <a:p>
            <a:endParaRPr lang="en-US" sz="3200" dirty="0"/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Recognize that data science can be integrated into undergraduate classes at all levels.</a:t>
            </a:r>
          </a:p>
          <a:p>
            <a:pPr marL="342900" indent="-342900">
              <a:buFont typeface="+mj-lt"/>
              <a:buAutoNum type="arabicPeriod"/>
            </a:pPr>
            <a:endParaRPr lang="en-US" sz="3200" dirty="0"/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Consider how they might incorporate software tools into their own classroom, as appropriate.</a:t>
            </a:r>
          </a:p>
          <a:p>
            <a:pPr marL="342900" indent="-342900">
              <a:buFont typeface="+mj-lt"/>
              <a:buAutoNum type="arabicPeriod"/>
            </a:pPr>
            <a:endParaRPr lang="en-US" sz="3200" dirty="0"/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Feel more confident in bringing data science to their students.</a:t>
            </a:r>
          </a:p>
        </p:txBody>
      </p:sp>
    </p:spTree>
    <p:extLst>
      <p:ext uri="{BB962C8B-B14F-4D97-AF65-F5344CB8AC3E}">
        <p14:creationId xmlns:p14="http://schemas.microsoft.com/office/powerpoint/2010/main" val="369960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7" y="463138"/>
            <a:ext cx="7193121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869" y="0"/>
            <a:ext cx="4318581" cy="6858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4AFE41-0C70-D14D-8C71-CDA9588CF734}"/>
              </a:ext>
            </a:extLst>
          </p:cNvPr>
          <p:cNvSpPr txBox="1">
            <a:spLocks/>
          </p:cNvSpPr>
          <p:nvPr/>
        </p:nvSpPr>
        <p:spPr>
          <a:xfrm>
            <a:off x="843147" y="1127761"/>
            <a:ext cx="7221200" cy="11887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3600" b="1" dirty="0"/>
              <a:t>Determine acceptable evidence</a:t>
            </a: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3111C1-020B-994C-B031-9ECFC4F72EA0}"/>
              </a:ext>
            </a:extLst>
          </p:cNvPr>
          <p:cNvSpPr txBox="1"/>
          <p:nvPr/>
        </p:nvSpPr>
        <p:spPr>
          <a:xfrm>
            <a:off x="401108" y="2016629"/>
            <a:ext cx="7924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We will assess workshop outcomes using:</a:t>
            </a:r>
          </a:p>
          <a:p>
            <a:endParaRPr lang="en-US" sz="3200" dirty="0"/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Before and after responses to the BEDE Network survey.</a:t>
            </a:r>
          </a:p>
          <a:p>
            <a:pPr marL="342900" indent="-342900">
              <a:buFont typeface="+mj-lt"/>
              <a:buAutoNum type="arabicPeriod"/>
            </a:pPr>
            <a:endParaRPr lang="en-US" sz="3200" dirty="0"/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Verbal and written feedback from workshop participants.</a:t>
            </a:r>
          </a:p>
          <a:p>
            <a:pPr marL="342900" indent="-342900">
              <a:buFont typeface="+mj-lt"/>
              <a:buAutoNum type="arabicPeriod"/>
            </a:pPr>
            <a:endParaRPr lang="en-US" sz="3200" dirty="0"/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Follow-up participation in BEDE Network.</a:t>
            </a:r>
          </a:p>
        </p:txBody>
      </p:sp>
    </p:spTree>
    <p:extLst>
      <p:ext uri="{BB962C8B-B14F-4D97-AF65-F5344CB8AC3E}">
        <p14:creationId xmlns:p14="http://schemas.microsoft.com/office/powerpoint/2010/main" val="13385431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7" y="463138"/>
            <a:ext cx="7193121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5703B5-6836-624D-99B0-68AED559A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3869" y="0"/>
            <a:ext cx="4318581" cy="68580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4AFE41-0C70-D14D-8C71-CDA9588CF734}"/>
              </a:ext>
            </a:extLst>
          </p:cNvPr>
          <p:cNvSpPr txBox="1">
            <a:spLocks/>
          </p:cNvSpPr>
          <p:nvPr/>
        </p:nvSpPr>
        <p:spPr>
          <a:xfrm>
            <a:off x="843147" y="1127761"/>
            <a:ext cx="7221200" cy="1188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US" sz="3600" b="1" dirty="0"/>
              <a:t>Plan activities and instructional resources</a:t>
            </a: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3111C1-020B-994C-B031-9ECFC4F72EA0}"/>
              </a:ext>
            </a:extLst>
          </p:cNvPr>
          <p:cNvSpPr txBox="1"/>
          <p:nvPr/>
        </p:nvSpPr>
        <p:spPr>
          <a:xfrm>
            <a:off x="401108" y="2199509"/>
            <a:ext cx="7924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For the workshop, we will provide:</a:t>
            </a:r>
          </a:p>
          <a:p>
            <a:endParaRPr lang="en-US" sz="3200" dirty="0"/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Background and conceptual content via interactive mini-lectures and discussions.</a:t>
            </a:r>
          </a:p>
          <a:p>
            <a:pPr marL="342900" indent="-342900">
              <a:buFont typeface="+mj-lt"/>
              <a:buAutoNum type="arabicPeriod"/>
            </a:pPr>
            <a:endParaRPr lang="en-US" sz="3200" dirty="0"/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Focused training in basic technical skills.</a:t>
            </a:r>
          </a:p>
          <a:p>
            <a:pPr marL="342900" indent="-342900">
              <a:buFont typeface="+mj-lt"/>
              <a:buAutoNum type="arabicPeriod"/>
            </a:pPr>
            <a:endParaRPr lang="en-US" sz="3200" dirty="0"/>
          </a:p>
          <a:p>
            <a:pPr marL="342900" indent="-342900">
              <a:buFont typeface="+mj-lt"/>
              <a:buAutoNum type="arabicPeriod"/>
            </a:pPr>
            <a:r>
              <a:rPr lang="en-US" sz="3200" dirty="0"/>
              <a:t>Time for creative application of technical skills to the participants’ own classrooms.</a:t>
            </a:r>
          </a:p>
        </p:txBody>
      </p:sp>
    </p:spTree>
    <p:extLst>
      <p:ext uri="{BB962C8B-B14F-4D97-AF65-F5344CB8AC3E}">
        <p14:creationId xmlns:p14="http://schemas.microsoft.com/office/powerpoint/2010/main" val="2035807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37546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The Biological and Environmental Data Education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2960109"/>
            <a:ext cx="6492536" cy="3462703"/>
          </a:xfrm>
        </p:spPr>
        <p:txBody>
          <a:bodyPr>
            <a:noAutofit/>
          </a:bodyPr>
          <a:lstStyle/>
          <a:p>
            <a:r>
              <a:rPr lang="en-US" dirty="0"/>
              <a:t>Network of scientist/educators</a:t>
            </a:r>
          </a:p>
          <a:p>
            <a:r>
              <a:rPr lang="en-US" dirty="0"/>
              <a:t>Integrate and normalize data science approaches in undergraduate biology and environmental science curricula.</a:t>
            </a:r>
          </a:p>
          <a:p>
            <a:r>
              <a:rPr lang="en-US" dirty="0"/>
              <a:t>Make data science more accessible, transparent, reproducible, and relevant.</a:t>
            </a:r>
          </a:p>
          <a:p>
            <a:r>
              <a:rPr lang="en-US" dirty="0"/>
              <a:t>Funded by NSF RCN-UBE Incubator Grant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27A1BC5F-1BB1-40AE-B698-B268E9FB0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Image result for nsf logo transparent background">
            <a:extLst>
              <a:ext uri="{FF2B5EF4-FFF2-40B4-BE49-F238E27FC236}">
                <a16:creationId xmlns:a16="http://schemas.microsoft.com/office/drawing/2014/main" id="{0CFF9A32-F385-D943-8624-87E1DA26E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266" y="5274877"/>
            <a:ext cx="1170401" cy="1176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35E2B14-7A37-D045-A9DB-24EDA6E5EC88}"/>
              </a:ext>
            </a:extLst>
          </p:cNvPr>
          <p:cNvSpPr txBox="1"/>
          <p:nvPr/>
        </p:nvSpPr>
        <p:spPr>
          <a:xfrm>
            <a:off x="4028526" y="747054"/>
            <a:ext cx="4749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This workshop is brought to you by…</a:t>
            </a:r>
          </a:p>
        </p:txBody>
      </p:sp>
    </p:spTree>
    <p:extLst>
      <p:ext uri="{BB962C8B-B14F-4D97-AF65-F5344CB8AC3E}">
        <p14:creationId xmlns:p14="http://schemas.microsoft.com/office/powerpoint/2010/main" val="1741622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8" y="463138"/>
            <a:ext cx="10699668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8" y="1024466"/>
            <a:ext cx="10699668" cy="56506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112C5C2-0A52-414F-B9DF-D2F397FFA0FF}"/>
              </a:ext>
            </a:extLst>
          </p:cNvPr>
          <p:cNvSpPr txBox="1"/>
          <p:nvPr/>
        </p:nvSpPr>
        <p:spPr>
          <a:xfrm>
            <a:off x="1066800" y="1737360"/>
            <a:ext cx="55810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Context </a:t>
            </a:r>
            <a:r>
              <a:rPr lang="en-US" sz="4800" dirty="0"/>
              <a:t>&amp; Motivation</a:t>
            </a:r>
          </a:p>
        </p:txBody>
      </p:sp>
    </p:spTree>
    <p:extLst>
      <p:ext uri="{BB962C8B-B14F-4D97-AF65-F5344CB8AC3E}">
        <p14:creationId xmlns:p14="http://schemas.microsoft.com/office/powerpoint/2010/main" val="273233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43148" y="463138"/>
            <a:ext cx="10699668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148" y="1024466"/>
            <a:ext cx="5623784" cy="2970018"/>
          </a:xfrm>
          <a:prstGeom prst="rect">
            <a:avLst/>
          </a:prstGeom>
        </p:spPr>
      </p:pic>
      <p:grpSp>
        <p:nvGrpSpPr>
          <p:cNvPr id="11" name="Group 10"/>
          <p:cNvGrpSpPr>
            <a:grpSpLocks noChangeAspect="1"/>
          </p:cNvGrpSpPr>
          <p:nvPr/>
        </p:nvGrpSpPr>
        <p:grpSpPr>
          <a:xfrm>
            <a:off x="6502403" y="31390"/>
            <a:ext cx="5334000" cy="6723530"/>
            <a:chOff x="7095060" y="330205"/>
            <a:chExt cx="3539072" cy="446101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51723" r="83900"/>
            <a:stretch/>
          </p:blipFill>
          <p:spPr>
            <a:xfrm>
              <a:off x="7095060" y="1574807"/>
              <a:ext cx="1251623" cy="3216414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/>
            <a:srcRect l="28591" t="51723" r="40321"/>
            <a:stretch/>
          </p:blipFill>
          <p:spPr>
            <a:xfrm>
              <a:off x="8217207" y="1574807"/>
              <a:ext cx="2416922" cy="321641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3"/>
            <a:srcRect r="83900" b="81065"/>
            <a:stretch/>
          </p:blipFill>
          <p:spPr>
            <a:xfrm>
              <a:off x="7095063" y="330205"/>
              <a:ext cx="1251623" cy="126152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3"/>
            <a:srcRect l="28591" r="40321" b="81065"/>
            <a:stretch/>
          </p:blipFill>
          <p:spPr>
            <a:xfrm>
              <a:off x="8217210" y="330205"/>
              <a:ext cx="2416922" cy="1261528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208547" y="4159227"/>
            <a:ext cx="65213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Core Competencies and Disciplinary Practices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8547" y="4719763"/>
            <a:ext cx="625838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Fully 1/3 of core competencies highlighted by </a:t>
            </a:r>
            <a:r>
              <a:rPr lang="en-US" sz="2400" i="1" dirty="0">
                <a:solidFill>
                  <a:srgbClr val="FF0000"/>
                </a:solidFill>
              </a:rPr>
              <a:t>Vision and Change </a:t>
            </a:r>
            <a:r>
              <a:rPr lang="en-US" sz="2400" dirty="0">
                <a:solidFill>
                  <a:srgbClr val="FF0000"/>
                </a:solidFill>
              </a:rPr>
              <a:t>are directly related to computation and data science, yet we do little to formally incorporate these skills into undergraduate curricula.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289604" y="1932733"/>
            <a:ext cx="3427826" cy="3943133"/>
          </a:xfrm>
          <a:prstGeom prst="round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17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940040" y="463138"/>
            <a:ext cx="3602776" cy="380010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843148" y="965199"/>
            <a:ext cx="7657385" cy="1185333"/>
          </a:xfrm>
          <a:prstGeom prst="rightArrow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Bent Arrow 7"/>
          <p:cNvSpPr/>
          <p:nvPr/>
        </p:nvSpPr>
        <p:spPr>
          <a:xfrm flipV="1">
            <a:off x="2455333" y="1855407"/>
            <a:ext cx="6045200" cy="1947333"/>
          </a:xfrm>
          <a:prstGeom prst="bentArrow">
            <a:avLst>
              <a:gd name="adj1" fmla="val 30217"/>
              <a:gd name="adj2" fmla="val 32826"/>
              <a:gd name="adj3" fmla="val 31087"/>
              <a:gd name="adj4" fmla="val 43750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Bent Arrow 8"/>
          <p:cNvSpPr/>
          <p:nvPr/>
        </p:nvSpPr>
        <p:spPr>
          <a:xfrm flipV="1">
            <a:off x="4792133" y="3430205"/>
            <a:ext cx="3708400" cy="3072193"/>
          </a:xfrm>
          <a:prstGeom prst="bentArrow">
            <a:avLst>
              <a:gd name="adj1" fmla="val 19745"/>
              <a:gd name="adj2" fmla="val 20425"/>
              <a:gd name="adj3" fmla="val 20063"/>
              <a:gd name="adj4" fmla="val 43750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236134" y="1339333"/>
            <a:ext cx="51828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rPr>
              <a:t>Introductory/Core Lectures and Labs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87269" y="2949803"/>
            <a:ext cx="2990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rPr>
              <a:t>Specialized Courses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64659" y="5601431"/>
            <a:ext cx="1503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chemeClr val="bg2"/>
                </a:solidFill>
                <a:latin typeface="Helvetica" charset="0"/>
                <a:ea typeface="Helvetica" charset="0"/>
                <a:cs typeface="Helvetica" charset="0"/>
              </a:rPr>
              <a:t>Research</a:t>
            </a:r>
            <a:endParaRPr lang="en-US" sz="2400" dirty="0">
              <a:solidFill>
                <a:schemeClr val="bg2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3" name="Bent Arrow 12"/>
          <p:cNvSpPr/>
          <p:nvPr/>
        </p:nvSpPr>
        <p:spPr>
          <a:xfrm>
            <a:off x="2455333" y="3918735"/>
            <a:ext cx="6045200" cy="1937659"/>
          </a:xfrm>
          <a:prstGeom prst="bentArrow">
            <a:avLst>
              <a:gd name="adj1" fmla="val 30217"/>
              <a:gd name="adj2" fmla="val 32826"/>
              <a:gd name="adj3" fmla="val 31087"/>
              <a:gd name="adj4" fmla="val 43750"/>
            </a:avLst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084068" y="4318638"/>
            <a:ext cx="50449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Helvetica" charset="0"/>
                <a:ea typeface="Helvetica" charset="0"/>
                <a:cs typeface="Helvetica" charset="0"/>
              </a:rPr>
              <a:t>Additional Math/Stat </a:t>
            </a:r>
            <a:r>
              <a:rPr lang="en-US" sz="2400" dirty="0">
                <a:latin typeface="Helvetica" charset="0"/>
                <a:ea typeface="Helvetica" charset="0"/>
                <a:cs typeface="Helvetica" charset="0"/>
              </a:rPr>
              <a:t>or CS Courses</a:t>
            </a:r>
          </a:p>
        </p:txBody>
      </p:sp>
      <p:sp>
        <p:nvSpPr>
          <p:cNvPr id="16" name="Triangle 15"/>
          <p:cNvSpPr/>
          <p:nvPr/>
        </p:nvSpPr>
        <p:spPr>
          <a:xfrm>
            <a:off x="8669869" y="1017600"/>
            <a:ext cx="1490133" cy="5163065"/>
          </a:xfrm>
          <a:prstGeom prst="triangl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/>
          <p:cNvSpPr/>
          <p:nvPr/>
        </p:nvSpPr>
        <p:spPr>
          <a:xfrm rot="10800000">
            <a:off x="10039263" y="1339333"/>
            <a:ext cx="1490133" cy="5163065"/>
          </a:xfrm>
          <a:prstGeom prst="triangl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8286773" y="6235477"/>
            <a:ext cx="2256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5B9BD5"/>
                </a:solidFill>
              </a:rPr>
              <a:t>Power of Competency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860261" y="942594"/>
            <a:ext cx="184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5B9BD5"/>
                </a:solidFill>
              </a:rPr>
              <a:t>Students Exposed</a:t>
            </a:r>
          </a:p>
        </p:txBody>
      </p:sp>
      <p:sp>
        <p:nvSpPr>
          <p:cNvPr id="20" name="Triangle 19"/>
          <p:cNvSpPr/>
          <p:nvPr/>
        </p:nvSpPr>
        <p:spPr>
          <a:xfrm>
            <a:off x="8924904" y="3631487"/>
            <a:ext cx="995822" cy="2566114"/>
          </a:xfrm>
          <a:prstGeom prst="triangl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>
            <a:stCxn id="20" idx="0"/>
            <a:endCxn id="16" idx="0"/>
          </p:cNvCxnSpPr>
          <p:nvPr/>
        </p:nvCxnSpPr>
        <p:spPr>
          <a:xfrm flipH="1" flipV="1">
            <a:off x="9414936" y="1017600"/>
            <a:ext cx="7879" cy="2613887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riangle 24"/>
          <p:cNvSpPr/>
          <p:nvPr/>
        </p:nvSpPr>
        <p:spPr>
          <a:xfrm rot="10800000">
            <a:off x="10039263" y="1339333"/>
            <a:ext cx="1490132" cy="2579402"/>
          </a:xfrm>
          <a:prstGeom prst="triangl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>
            <a:stCxn id="17" idx="0"/>
            <a:endCxn id="25" idx="0"/>
          </p:cNvCxnSpPr>
          <p:nvPr/>
        </p:nvCxnSpPr>
        <p:spPr>
          <a:xfrm flipV="1">
            <a:off x="10784329" y="3918735"/>
            <a:ext cx="0" cy="2583663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24E56C3-A16B-1F42-A72D-D906D0FB580A}"/>
              </a:ext>
            </a:extLst>
          </p:cNvPr>
          <p:cNvSpPr txBox="1"/>
          <p:nvPr/>
        </p:nvSpPr>
        <p:spPr>
          <a:xfrm>
            <a:off x="231348" y="3450563"/>
            <a:ext cx="46585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Where does it fit?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6067136-AAAE-1E46-82A3-D6EF202F6F12}"/>
              </a:ext>
            </a:extLst>
          </p:cNvPr>
          <p:cNvSpPr txBox="1"/>
          <p:nvPr/>
        </p:nvSpPr>
        <p:spPr>
          <a:xfrm>
            <a:off x="192343" y="200775"/>
            <a:ext cx="7449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Data science education</a:t>
            </a:r>
          </a:p>
        </p:txBody>
      </p:sp>
    </p:spTree>
    <p:extLst>
      <p:ext uri="{BB962C8B-B14F-4D97-AF65-F5344CB8AC3E}">
        <p14:creationId xmlns:p14="http://schemas.microsoft.com/office/powerpoint/2010/main" val="18457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Main challenge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2714410"/>
            <a:ext cx="6580151" cy="337972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“…we are attempting to fit more material into already-full courses and curricula, </a:t>
            </a:r>
            <a:r>
              <a:rPr lang="en-US" sz="3200" b="1" i="1" dirty="0"/>
              <a:t>which are taught by people who do not feel prepared</a:t>
            </a:r>
            <a:r>
              <a:rPr lang="en-US" sz="3200" dirty="0"/>
              <a:t> to address topics relevant to big data and data-intensive research” </a:t>
            </a:r>
          </a:p>
          <a:p>
            <a:pPr marL="0" indent="0" algn="ctr">
              <a:buNone/>
            </a:pPr>
            <a:r>
              <a:rPr lang="en-US" sz="3200" dirty="0"/>
              <a:t>Hampton et al. (2017)</a:t>
            </a:r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77218251-0B10-AD4F-BEC2-069A670E6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2444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b="1" dirty="0"/>
              <a:t>Main focus: Undergraduate instructors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2899149"/>
            <a:ext cx="6492536" cy="379798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3200" dirty="0"/>
              <a:t>Focusing on developing: 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Fundamental technical skills in data science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Pedagogical confidence and empowerment</a:t>
            </a:r>
          </a:p>
          <a:p>
            <a:pPr lvl="1">
              <a:lnSpc>
                <a:spcPct val="100000"/>
              </a:lnSpc>
            </a:pPr>
            <a:r>
              <a:rPr lang="en-US" sz="3200" dirty="0"/>
              <a:t>Inclusive instructional strategies</a:t>
            </a:r>
          </a:p>
          <a:p>
            <a:endParaRPr lang="en-US" sz="3200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27A1BC5F-1BB1-40AE-B698-B268E9FB0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0171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Curricular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3060017"/>
            <a:ext cx="6580151" cy="24385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1. Gaps between the data science skills that students need and the knowledge and skills that faculty instructors have.</a:t>
            </a:r>
          </a:p>
          <a:p>
            <a:pPr marL="0" indent="0">
              <a:buNone/>
            </a:pPr>
            <a:r>
              <a:rPr lang="en-US" sz="3200" dirty="0"/>
              <a:t>2. Curricula that are already crowded with conceptual material, laboratory techniques, and statistical training.</a:t>
            </a:r>
          </a:p>
          <a:p>
            <a:pPr marL="0" indent="0" algn="ctr">
              <a:buNone/>
            </a:pPr>
            <a:endParaRPr lang="en-US" sz="3200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DD4CA439-310C-1249-BCDC-75164D5EE2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716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D8BDE-93DE-4FA9-84F1-B8C25CD88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811" y="1573586"/>
            <a:ext cx="9122584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Curricular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15DCCC-334E-4258-81B8-8D600DA3BB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811" y="3060017"/>
            <a:ext cx="6580151" cy="24385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3. No curricular structure to scaffold skill development across courses.</a:t>
            </a:r>
          </a:p>
          <a:p>
            <a:pPr marL="0" indent="0">
              <a:buNone/>
            </a:pPr>
            <a:r>
              <a:rPr lang="en-US" sz="3200" dirty="0"/>
              <a:t>4. Limited understanding among faculty concerning what the core competencies are for data-intensive, reproducible research and how they might fit into the curriculum.</a:t>
            </a:r>
          </a:p>
          <a:p>
            <a:pPr marL="0" indent="0" algn="ctr">
              <a:buNone/>
            </a:pPr>
            <a:endParaRPr lang="en-US" sz="3200" dirty="0"/>
          </a:p>
        </p:txBody>
      </p:sp>
      <p:sp>
        <p:nvSpPr>
          <p:cNvPr id="78" name="Freeform 6">
            <a:extLst>
              <a:ext uri="{FF2B5EF4-FFF2-40B4-BE49-F238E27FC236}">
                <a16:creationId xmlns:a16="http://schemas.microsoft.com/office/drawing/2014/main" id="{A9616D99-AEFB-4C95-84EF-5DEC698D92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0" name="Freeform 6">
            <a:extLst>
              <a:ext uri="{FF2B5EF4-FFF2-40B4-BE49-F238E27FC236}">
                <a16:creationId xmlns:a16="http://schemas.microsoft.com/office/drawing/2014/main" id="{D0F97023-F626-4FC5-8C2D-753B5C7F4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6" name="Picture 2" descr="https://lh6.googleusercontent.com/rPqQRN7_pu9lXr6neYfsbajWJpjgK3j8CDqUu4F1pAJZwqkN3QqbrwWBJXttlyCs8Bdx0IyzwKk5G75YOBLTBj93JGMtuahq-NqcCWAQO9oMXlXcux96KqnOXDA4XHngYz3kbutn">
            <a:extLst>
              <a:ext uri="{FF2B5EF4-FFF2-40B4-BE49-F238E27FC236}">
                <a16:creationId xmlns:a16="http://schemas.microsoft.com/office/drawing/2014/main" id="{70CF5EA7-7FA4-344A-A4DA-945D894DDE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06198" y="3728266"/>
            <a:ext cx="2542433" cy="1709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54258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6204</TotalTime>
  <Words>588</Words>
  <Application>Microsoft Macintosh PowerPoint</Application>
  <PresentationFormat>Widescreen</PresentationFormat>
  <Paragraphs>81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Helvetica</vt:lpstr>
      <vt:lpstr>Office Theme</vt:lpstr>
      <vt:lpstr>Bringing computational data science to your undergraduate ecology classroom </vt:lpstr>
      <vt:lpstr>The Biological and Environmental Data Education Network</vt:lpstr>
      <vt:lpstr>PowerPoint Presentation</vt:lpstr>
      <vt:lpstr>PowerPoint Presentation</vt:lpstr>
      <vt:lpstr>PowerPoint Presentation</vt:lpstr>
      <vt:lpstr>Main challenge</vt:lpstr>
      <vt:lpstr>Main focus: Undergraduate instructors</vt:lpstr>
      <vt:lpstr>Curricular challenges</vt:lpstr>
      <vt:lpstr>Curricular challenges</vt:lpstr>
      <vt:lpstr>BEDE Network Research Coordination Network in Undergraduate Biology Education - Incubator</vt:lpstr>
      <vt:lpstr>Welcome to the first BEDE Network “Train the teachers” workshop!</vt:lpstr>
      <vt:lpstr>BEDE Network will empower undergraduate instructors in biology and environmental science by providing both training opportunities and an inclusive and supportive community of colleagues with expertise in data science. </vt:lpstr>
      <vt:lpstr>So how should we actually teach computational data science to our students in biology and environmental science?</vt:lpstr>
      <vt:lpstr>Backwards Design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Inaugural Workshop </dc:title>
  <dc:creator>Susy Echeverria</dc:creator>
  <cp:lastModifiedBy>Microsoft Office User</cp:lastModifiedBy>
  <cp:revision>35</cp:revision>
  <cp:lastPrinted>2019-08-11T02:23:27Z</cp:lastPrinted>
  <dcterms:created xsi:type="dcterms:W3CDTF">2019-06-02T22:00:25Z</dcterms:created>
  <dcterms:modified xsi:type="dcterms:W3CDTF">2019-08-11T02:54:52Z</dcterms:modified>
</cp:coreProperties>
</file>